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4" r:id="rId2"/>
    <p:sldMasterId id="2147483686" r:id="rId3"/>
  </p:sldMasterIdLst>
  <p:sldIdLst>
    <p:sldId id="293" r:id="rId4"/>
    <p:sldId id="294" r:id="rId5"/>
    <p:sldId id="296" r:id="rId6"/>
    <p:sldId id="297" r:id="rId7"/>
    <p:sldId id="298" r:id="rId8"/>
    <p:sldId id="299" r:id="rId9"/>
    <p:sldId id="300" r:id="rId10"/>
    <p:sldId id="302" r:id="rId11"/>
    <p:sldId id="303" r:id="rId12"/>
    <p:sldId id="304" r:id="rId13"/>
    <p:sldId id="305" r:id="rId14"/>
    <p:sldId id="301" r:id="rId15"/>
    <p:sldId id="306" r:id="rId16"/>
    <p:sldId id="307" r:id="rId17"/>
    <p:sldId id="308" r:id="rId18"/>
    <p:sldId id="309" r:id="rId19"/>
    <p:sldId id="310" r:id="rId20"/>
    <p:sldId id="311" r:id="rId21"/>
    <p:sldId id="312" r:id="rId22"/>
    <p:sldId id="313" r:id="rId23"/>
    <p:sldId id="314" r:id="rId24"/>
    <p:sldId id="315" r:id="rId25"/>
    <p:sldId id="316" r:id="rId26"/>
    <p:sldId id="317" r:id="rId27"/>
    <p:sldId id="318" r:id="rId28"/>
    <p:sldId id="319" r:id="rId29"/>
    <p:sldId id="321" r:id="rId30"/>
    <p:sldId id="322" r:id="rId31"/>
    <p:sldId id="295"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CFDB"/>
    <a:srgbClr val="8E74A0"/>
    <a:srgbClr val="ECE5EF"/>
    <a:srgbClr val="DFD3E5"/>
    <a:srgbClr val="D1C3D9"/>
    <a:srgbClr val="7EC246"/>
    <a:srgbClr val="5C9330"/>
    <a:srgbClr val="3CB668"/>
    <a:srgbClr val="2A7F49"/>
    <a:srgbClr val="369D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224" y="-26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hyperlink" Target="http://www.ocr.org.uk/computerscience"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Rectangle 9"/>
          <p:cNvSpPr/>
          <p:nvPr userDrawn="1"/>
        </p:nvSpPr>
        <p:spPr>
          <a:xfrm>
            <a:off x="0" y="6021288"/>
            <a:ext cx="925252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Content Placeholder 2" descr="GCSE (9-1) Computer Science "/>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6988"/>
            <a:ext cx="9180513" cy="6884988"/>
          </a:xfrm>
          <a:prstGeom prst="rect">
            <a:avLst/>
          </a:prstGeom>
        </p:spPr>
      </p:pic>
      <p:sp>
        <p:nvSpPr>
          <p:cNvPr id="2" name="Title 1"/>
          <p:cNvSpPr>
            <a:spLocks noGrp="1"/>
          </p:cNvSpPr>
          <p:nvPr>
            <p:ph type="ctrTitle"/>
          </p:nvPr>
        </p:nvSpPr>
        <p:spPr>
          <a:xfrm>
            <a:off x="323528" y="2564904"/>
            <a:ext cx="3312368" cy="1470025"/>
          </a:xfrm>
        </p:spPr>
        <p:txBody>
          <a:bodyPr>
            <a:normAutofit/>
          </a:bodyPr>
          <a:lstStyle>
            <a:lvl1pPr algn="l">
              <a:defRPr sz="2000" b="1">
                <a:solidFill>
                  <a:schemeClr val="bg1"/>
                </a:solidFill>
              </a:defRPr>
            </a:lvl1pPr>
          </a:lstStyle>
          <a:p>
            <a:r>
              <a:rPr lang="en-US" dirty="0" smtClean="0"/>
              <a:t>Click to edit Master title style</a:t>
            </a:r>
            <a:endParaRPr lang="en-GB" dirty="0"/>
          </a:p>
        </p:txBody>
      </p:sp>
      <p:sp>
        <p:nvSpPr>
          <p:cNvPr id="14" name="TextBox 13">
            <a:hlinkClick r:id="rId3"/>
          </p:cNvPr>
          <p:cNvSpPr txBox="1"/>
          <p:nvPr userDrawn="1"/>
        </p:nvSpPr>
        <p:spPr>
          <a:xfrm>
            <a:off x="395536" y="5013176"/>
            <a:ext cx="2232248" cy="369332"/>
          </a:xfrm>
          <a:prstGeom prst="rect">
            <a:avLst/>
          </a:prstGeom>
          <a:noFill/>
        </p:spPr>
        <p:txBody>
          <a:bodyPr wrap="square" rtlCol="0">
            <a:spAutoFit/>
          </a:bodyPr>
          <a:lstStyle/>
          <a:p>
            <a:r>
              <a:rPr lang="en-GB" dirty="0" smtClean="0"/>
              <a:t>    </a:t>
            </a:r>
            <a:endParaRPr lang="en-GB" dirty="0"/>
          </a:p>
        </p:txBody>
      </p:sp>
    </p:spTree>
    <p:extLst>
      <p:ext uri="{BB962C8B-B14F-4D97-AF65-F5344CB8AC3E}">
        <p14:creationId xmlns:p14="http://schemas.microsoft.com/office/powerpoint/2010/main" val="19226394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05/05/2016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92349280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05/05/2016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2740006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05/05/2016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9744574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05/05/2016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2750351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4276AC-4418-4156-944D-CCC8F5C7C5E5}" type="datetimeFigureOut">
              <a:rPr lang="en-GB" smtClean="0"/>
              <a:t>05/05/2016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380718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C4276AC-4418-4156-944D-CCC8F5C7C5E5}" type="datetimeFigureOut">
              <a:rPr lang="en-GB" smtClean="0"/>
              <a:t>05/05/2016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9177774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C4276AC-4418-4156-944D-CCC8F5C7C5E5}" type="datetimeFigureOut">
              <a:rPr lang="en-GB" smtClean="0"/>
              <a:t>05/05/2016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7827486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C4276AC-4418-4156-944D-CCC8F5C7C5E5}" type="datetimeFigureOut">
              <a:rPr lang="en-GB" smtClean="0"/>
              <a:t>05/05/2016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8294955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4276AC-4418-4156-944D-CCC8F5C7C5E5}" type="datetimeFigureOut">
              <a:rPr lang="en-GB" smtClean="0"/>
              <a:t>05/05/2016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6595288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05/05/2016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558028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9144000" cy="778098"/>
          </a:xfrm>
          <a:solidFill>
            <a:srgbClr val="7CCFDB"/>
          </a:solidFill>
        </p:spPr>
        <p:txBody>
          <a:bodyPr/>
          <a:lstStyle>
            <a:lvl1pPr marL="444500" indent="0" algn="l" defTabSz="444500">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sz="2600"/>
            </a:lvl1pPr>
            <a:lvl2pPr marL="742950" indent="-285750">
              <a:buFont typeface="Arial" panose="020B0604020202020204" pitchFamily="34" charset="0"/>
              <a:buChar char="•"/>
              <a:defRPr sz="2400"/>
            </a:lvl2pPr>
            <a:lvl3pPr>
              <a:defRPr sz="2200"/>
            </a:lvl3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05/05/2016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84489538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05/05/2016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4272874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05/05/2016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338129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05/05/2016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8713774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05/05/2016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0104298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05/05/2016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8679546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7F2B91-7EF0-4524-848B-0DDCB062F8EB}" type="datetimeFigureOut">
              <a:rPr lang="en-GB" smtClean="0"/>
              <a:t>05/05/2016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9736093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D7F2B91-7EF0-4524-848B-0DDCB062F8EB}" type="datetimeFigureOut">
              <a:rPr lang="en-GB" smtClean="0"/>
              <a:t>05/05/2016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3440959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D7F2B91-7EF0-4524-848B-0DDCB062F8EB}" type="datetimeFigureOut">
              <a:rPr lang="en-GB" smtClean="0"/>
              <a:t>05/05/2016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7748255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D7F2B91-7EF0-4524-848B-0DDCB062F8EB}" type="datetimeFigureOut">
              <a:rPr lang="en-GB" smtClean="0"/>
              <a:t>05/05/2016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8888934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7F2B91-7EF0-4524-848B-0DDCB062F8EB}" type="datetimeFigureOut">
              <a:rPr lang="en-GB" smtClean="0"/>
              <a:t>05/05/2016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642188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4406900"/>
            <a:ext cx="9144000" cy="1362075"/>
          </a:xfrm>
          <a:solidFill>
            <a:srgbClr val="7CCFDB"/>
          </a:solidFill>
        </p:spPr>
        <p:txBody>
          <a:bodyPr anchor="t"/>
          <a:lstStyle>
            <a:lvl1pPr algn="r">
              <a:defRPr sz="4000" b="1" cap="all">
                <a:solidFill>
                  <a:schemeClr val="bg1"/>
                </a:solidFil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2" y="2906713"/>
            <a:ext cx="8421687" cy="1500187"/>
          </a:xfrm>
        </p:spPr>
        <p:txBody>
          <a:bodyPr anchor="b"/>
          <a:lstStyle>
            <a:lvl1pPr marL="0" indent="0" algn="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05/05/2016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1522167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05/05/2016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27371979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05/05/2016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4033012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05/05/2016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4999135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05/05/2016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139346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
          <p:cNvSpPr>
            <a:spLocks noGrp="1"/>
          </p:cNvSpPr>
          <p:nvPr>
            <p:ph type="title"/>
          </p:nvPr>
        </p:nvSpPr>
        <p:spPr>
          <a:xfrm>
            <a:off x="0" y="404664"/>
            <a:ext cx="9144000" cy="778098"/>
          </a:xfrm>
          <a:solidFill>
            <a:srgbClr val="7CCFDB"/>
          </a:solidFill>
        </p:spPr>
        <p:txBody>
          <a:bodyPr/>
          <a:lstStyle>
            <a:lvl1pPr marL="444500" indent="0" algn="l" defTabSz="360363">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05/05/2016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3927155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05/05/2016</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10"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31450879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05/05/2016</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6"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422716620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70124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05/05/2016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05/05/2016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6021288"/>
            <a:ext cx="9144000" cy="829262"/>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userDrawn="1"/>
        </p:nvSpPr>
        <p:spPr>
          <a:xfrm>
            <a:off x="8388424" y="652534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2016</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rgbClr val="7CCFDB"/>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4276AC-4418-4156-944D-CCC8F5C7C5E5}" type="datetimeFigureOut">
              <a:rPr lang="en-GB" smtClean="0"/>
              <a:t>05/05/2016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0C22D-384E-4D13-BEA7-4A9EF786DD0B}" type="slidenum">
              <a:rPr lang="en-GB" smtClean="0"/>
              <a:t>‹#›</a:t>
            </a:fld>
            <a:endParaRPr lang="en-GB"/>
          </a:p>
        </p:txBody>
      </p:sp>
    </p:spTree>
    <p:extLst>
      <p:ext uri="{BB962C8B-B14F-4D97-AF65-F5344CB8AC3E}">
        <p14:creationId xmlns:p14="http://schemas.microsoft.com/office/powerpoint/2010/main" val="328713037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F2B91-7EF0-4524-848B-0DDCB062F8EB}" type="datetimeFigureOut">
              <a:rPr lang="en-GB" smtClean="0"/>
              <a:t>05/05/2016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3071F6-682F-47A3-ACEB-7B8FCB939DCF}" type="slidenum">
              <a:rPr lang="en-GB" smtClean="0"/>
              <a:t>‹#›</a:t>
            </a:fld>
            <a:endParaRPr lang="en-GB"/>
          </a:p>
        </p:txBody>
      </p:sp>
    </p:spTree>
    <p:extLst>
      <p:ext uri="{BB962C8B-B14F-4D97-AF65-F5344CB8AC3E}">
        <p14:creationId xmlns:p14="http://schemas.microsoft.com/office/powerpoint/2010/main" val="70809742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mailto:Sarah@#gmail.co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mailto:Sarah@#gmail.co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mailto:resources.feedback@ocr.org.uk" TargetMode="External"/><Relationship Id="rId2" Type="http://schemas.openxmlformats.org/officeDocument/2006/relationships/hyperlink" Target="https://www.youtube.com/channel/UC9_9zS4QhQt-BkmL3S8Bqsw"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s://www.youtube.com/watch?feature=player_embedded&amp;v=rGllClLzYt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a:t>Unit 2.3 Robust Programs</a:t>
            </a:r>
            <a:br>
              <a:rPr lang="en-GB" dirty="0"/>
            </a:br>
            <a:r>
              <a:rPr lang="en-GB" dirty="0"/>
              <a:t>Lesson 1 - Defensive Design Consideration</a:t>
            </a:r>
          </a:p>
        </p:txBody>
      </p:sp>
    </p:spTree>
    <p:extLst>
      <p:ext uri="{BB962C8B-B14F-4D97-AF65-F5344CB8AC3E}">
        <p14:creationId xmlns:p14="http://schemas.microsoft.com/office/powerpoint/2010/main" val="38914654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One</a:t>
            </a:r>
          </a:p>
        </p:txBody>
      </p:sp>
      <p:sp>
        <p:nvSpPr>
          <p:cNvPr id="3" name="Content Placeholder 2"/>
          <p:cNvSpPr>
            <a:spLocks noGrp="1"/>
          </p:cNvSpPr>
          <p:nvPr>
            <p:ph idx="1"/>
          </p:nvPr>
        </p:nvSpPr>
        <p:spPr/>
        <p:txBody>
          <a:bodyPr>
            <a:noAutofit/>
          </a:bodyPr>
          <a:lstStyle/>
          <a:p>
            <a:r>
              <a:rPr lang="en-GB" dirty="0"/>
              <a:t>Sort the cards into the correct order create a table of the:</a:t>
            </a:r>
          </a:p>
          <a:p>
            <a:pPr lvl="1"/>
            <a:r>
              <a:rPr lang="en-GB" sz="2600" dirty="0"/>
              <a:t>Name of the validation technique</a:t>
            </a:r>
          </a:p>
          <a:p>
            <a:pPr lvl="1"/>
            <a:r>
              <a:rPr lang="en-GB" sz="2600" dirty="0"/>
              <a:t>A definition</a:t>
            </a:r>
          </a:p>
          <a:p>
            <a:pPr lvl="1"/>
            <a:r>
              <a:rPr lang="en-GB" sz="2600" dirty="0"/>
              <a:t>An example</a:t>
            </a:r>
          </a:p>
          <a:p>
            <a:endParaRPr lang="en-GB" dirty="0"/>
          </a:p>
        </p:txBody>
      </p:sp>
    </p:spTree>
    <p:extLst>
      <p:ext uri="{BB962C8B-B14F-4D97-AF65-F5344CB8AC3E}">
        <p14:creationId xmlns:p14="http://schemas.microsoft.com/office/powerpoint/2010/main" val="20721046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CCFDB"/>
          </a:solidFill>
        </p:spPr>
        <p:txBody>
          <a:bodyPr/>
          <a:lstStyle/>
          <a:p>
            <a:r>
              <a:rPr lang="en-GB" dirty="0"/>
              <a:t>Activity 1 Answers</a:t>
            </a:r>
          </a:p>
        </p:txBody>
      </p:sp>
      <p:graphicFrame>
        <p:nvGraphicFramePr>
          <p:cNvPr id="4" name="Table 3" descr="Activity 1&#10;"/>
          <p:cNvGraphicFramePr>
            <a:graphicFrameLocks noGrp="1"/>
          </p:cNvGraphicFramePr>
          <p:nvPr>
            <p:extLst>
              <p:ext uri="{D42A27DB-BD31-4B8C-83A1-F6EECF244321}">
                <p14:modId xmlns:p14="http://schemas.microsoft.com/office/powerpoint/2010/main" val="2672419117"/>
              </p:ext>
            </p:extLst>
          </p:nvPr>
        </p:nvGraphicFramePr>
        <p:xfrm>
          <a:off x="467544" y="1324443"/>
          <a:ext cx="8220440" cy="4484570"/>
        </p:xfrm>
        <a:graphic>
          <a:graphicData uri="http://schemas.openxmlformats.org/drawingml/2006/table">
            <a:tbl>
              <a:tblPr>
                <a:tableStyleId>{5940675A-B579-460E-94D1-54222C63F5DA}</a:tableStyleId>
              </a:tblPr>
              <a:tblGrid>
                <a:gridCol w="2420806"/>
                <a:gridCol w="2420806"/>
                <a:gridCol w="3378828"/>
              </a:tblGrid>
              <a:tr h="808413">
                <a:tc>
                  <a:txBody>
                    <a:bodyPr/>
                    <a:lstStyle/>
                    <a:p>
                      <a:pPr algn="l" fontAlgn="t"/>
                      <a:r>
                        <a:rPr lang="en-US" sz="1500" dirty="0">
                          <a:effectLst/>
                          <a:latin typeface="Arial" panose="020B0604020202020204" pitchFamily="34" charset="0"/>
                          <a:cs typeface="Arial" panose="020B0604020202020204" pitchFamily="34" charset="0"/>
                        </a:rPr>
                        <a:t>Check digit</a:t>
                      </a:r>
                    </a:p>
                  </a:txBody>
                  <a:tcPr marL="61536" marR="38460" marT="61536" marB="15384">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tcPr>
                </a:tc>
                <a:tc>
                  <a:txBody>
                    <a:bodyPr/>
                    <a:lstStyle/>
                    <a:p>
                      <a:pPr algn="l" fontAlgn="t"/>
                      <a:r>
                        <a:rPr lang="en-GB" sz="1500" dirty="0">
                          <a:effectLst/>
                          <a:latin typeface="Arial" panose="020B0604020202020204" pitchFamily="34" charset="0"/>
                          <a:cs typeface="Arial" panose="020B0604020202020204" pitchFamily="34" charset="0"/>
                        </a:rPr>
                        <a:t>the last one or two digits in a code are used to check the other digits are correct</a:t>
                      </a:r>
                    </a:p>
                  </a:txBody>
                  <a:tcPr marL="61536" marR="38460" marT="61536" marB="15384">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tcPr>
                </a:tc>
                <a:tc>
                  <a:txBody>
                    <a:bodyPr/>
                    <a:lstStyle/>
                    <a:p>
                      <a:pPr algn="l" fontAlgn="t"/>
                      <a:r>
                        <a:rPr lang="en-GB" sz="1500" dirty="0">
                          <a:effectLst/>
                          <a:latin typeface="Arial" panose="020B0604020202020204" pitchFamily="34" charset="0"/>
                          <a:cs typeface="Arial" panose="020B0604020202020204" pitchFamily="34" charset="0"/>
                        </a:rPr>
                        <a:t>bar code readers in supermarkets use check digits</a:t>
                      </a:r>
                    </a:p>
                  </a:txBody>
                  <a:tcPr marL="61536" marR="38460" marT="61536" marB="15384">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tcPr>
                </a:tc>
              </a:tr>
              <a:tr h="765773">
                <a:tc>
                  <a:txBody>
                    <a:bodyPr/>
                    <a:lstStyle/>
                    <a:p>
                      <a:pPr algn="l" fontAlgn="t"/>
                      <a:r>
                        <a:rPr lang="en-US" sz="1500" dirty="0">
                          <a:effectLst/>
                          <a:latin typeface="Arial" panose="020B0604020202020204" pitchFamily="34" charset="0"/>
                          <a:cs typeface="Arial" panose="020B0604020202020204" pitchFamily="34" charset="0"/>
                        </a:rPr>
                        <a:t>Format check</a:t>
                      </a:r>
                    </a:p>
                  </a:txBody>
                  <a:tcPr marL="61536" marR="38460" marT="61536" marB="15384">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tcPr>
                </a:tc>
                <a:tc>
                  <a:txBody>
                    <a:bodyPr/>
                    <a:lstStyle/>
                    <a:p>
                      <a:pPr algn="l" fontAlgn="t"/>
                      <a:r>
                        <a:rPr lang="en-GB" sz="1500" dirty="0">
                          <a:effectLst/>
                          <a:latin typeface="Arial" panose="020B0604020202020204" pitchFamily="34" charset="0"/>
                          <a:cs typeface="Arial" panose="020B0604020202020204" pitchFamily="34" charset="0"/>
                        </a:rPr>
                        <a:t>checks the data is in the right format</a:t>
                      </a:r>
                    </a:p>
                  </a:txBody>
                  <a:tcPr marL="61536" marR="38460" marT="61536" marB="15384">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tcPr>
                </a:tc>
                <a:tc>
                  <a:txBody>
                    <a:bodyPr/>
                    <a:lstStyle/>
                    <a:p>
                      <a:pPr algn="l" fontAlgn="t"/>
                      <a:r>
                        <a:rPr lang="en-GB" sz="1500" dirty="0">
                          <a:effectLst/>
                          <a:latin typeface="Arial" panose="020B0604020202020204" pitchFamily="34" charset="0"/>
                          <a:cs typeface="Arial" panose="020B0604020202020204" pitchFamily="34" charset="0"/>
                        </a:rPr>
                        <a:t>a National Insurance number is in the form LL 99 99 99 L where L is any letter and 9 is any number</a:t>
                      </a:r>
                    </a:p>
                  </a:txBody>
                  <a:tcPr marL="61536" marR="38460" marT="61536" marB="15384">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tcPr>
                </a:tc>
              </a:tr>
              <a:tr h="578492">
                <a:tc>
                  <a:txBody>
                    <a:bodyPr/>
                    <a:lstStyle/>
                    <a:p>
                      <a:pPr algn="l" fontAlgn="t"/>
                      <a:r>
                        <a:rPr lang="en-US" sz="1500" dirty="0">
                          <a:effectLst/>
                          <a:latin typeface="Arial" panose="020B0604020202020204" pitchFamily="34" charset="0"/>
                          <a:cs typeface="Arial" panose="020B0604020202020204" pitchFamily="34" charset="0"/>
                        </a:rPr>
                        <a:t>Length check</a:t>
                      </a:r>
                    </a:p>
                  </a:txBody>
                  <a:tcPr marL="61536" marR="38460" marT="61536" marB="15384">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tcPr>
                </a:tc>
                <a:tc>
                  <a:txBody>
                    <a:bodyPr/>
                    <a:lstStyle/>
                    <a:p>
                      <a:pPr algn="l" fontAlgn="t"/>
                      <a:r>
                        <a:rPr lang="en-GB" sz="1500" dirty="0">
                          <a:effectLst/>
                          <a:latin typeface="Arial" panose="020B0604020202020204" pitchFamily="34" charset="0"/>
                          <a:cs typeface="Arial" panose="020B0604020202020204" pitchFamily="34" charset="0"/>
                        </a:rPr>
                        <a:t>checks the data isn't too short or too long</a:t>
                      </a:r>
                    </a:p>
                  </a:txBody>
                  <a:tcPr marL="61536" marR="38460" marT="61536" marB="15384">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tcPr>
                </a:tc>
                <a:tc>
                  <a:txBody>
                    <a:bodyPr/>
                    <a:lstStyle/>
                    <a:p>
                      <a:pPr algn="l" fontAlgn="t"/>
                      <a:r>
                        <a:rPr lang="en-GB" sz="1500">
                          <a:effectLst/>
                          <a:latin typeface="Arial" panose="020B0604020202020204" pitchFamily="34" charset="0"/>
                          <a:cs typeface="Arial" panose="020B0604020202020204" pitchFamily="34" charset="0"/>
                        </a:rPr>
                        <a:t>a password which needs to be six letters long</a:t>
                      </a:r>
                    </a:p>
                  </a:txBody>
                  <a:tcPr marL="61536" marR="38460" marT="61536" marB="15384">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tcPr>
                </a:tc>
              </a:tr>
              <a:tr h="578492">
                <a:tc>
                  <a:txBody>
                    <a:bodyPr/>
                    <a:lstStyle/>
                    <a:p>
                      <a:pPr algn="l" fontAlgn="t"/>
                      <a:r>
                        <a:rPr lang="en-US" sz="1500" dirty="0">
                          <a:effectLst/>
                          <a:latin typeface="Arial" panose="020B0604020202020204" pitchFamily="34" charset="0"/>
                          <a:cs typeface="Arial" panose="020B0604020202020204" pitchFamily="34" charset="0"/>
                        </a:rPr>
                        <a:t>Lookup table</a:t>
                      </a:r>
                    </a:p>
                  </a:txBody>
                  <a:tcPr marL="61536" marR="38460" marT="61536" marB="15384">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tcPr>
                </a:tc>
                <a:tc>
                  <a:txBody>
                    <a:bodyPr/>
                    <a:lstStyle/>
                    <a:p>
                      <a:pPr algn="l" fontAlgn="t"/>
                      <a:r>
                        <a:rPr lang="en-GB" sz="1500" dirty="0">
                          <a:effectLst/>
                          <a:latin typeface="Arial" panose="020B0604020202020204" pitchFamily="34" charset="0"/>
                          <a:cs typeface="Arial" panose="020B0604020202020204" pitchFamily="34" charset="0"/>
                        </a:rPr>
                        <a:t>looks up acceptable values in a table</a:t>
                      </a:r>
                    </a:p>
                  </a:txBody>
                  <a:tcPr marL="61536" marR="38460" marT="61536" marB="15384">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tcPr>
                </a:tc>
                <a:tc>
                  <a:txBody>
                    <a:bodyPr/>
                    <a:lstStyle/>
                    <a:p>
                      <a:pPr algn="l" fontAlgn="t"/>
                      <a:r>
                        <a:rPr lang="en-GB" sz="1500">
                          <a:effectLst/>
                          <a:latin typeface="Arial" panose="020B0604020202020204" pitchFamily="34" charset="0"/>
                          <a:cs typeface="Arial" panose="020B0604020202020204" pitchFamily="34" charset="0"/>
                        </a:rPr>
                        <a:t>there are only seven possible days of the week</a:t>
                      </a:r>
                    </a:p>
                  </a:txBody>
                  <a:tcPr marL="61536" marR="38460" marT="61536" marB="15384">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tcPr>
                </a:tc>
              </a:tr>
              <a:tr h="578492">
                <a:tc>
                  <a:txBody>
                    <a:bodyPr/>
                    <a:lstStyle/>
                    <a:p>
                      <a:pPr algn="l" fontAlgn="t"/>
                      <a:r>
                        <a:rPr lang="en-US" sz="1500">
                          <a:effectLst/>
                          <a:latin typeface="Arial" panose="020B0604020202020204" pitchFamily="34" charset="0"/>
                          <a:cs typeface="Arial" panose="020B0604020202020204" pitchFamily="34" charset="0"/>
                        </a:rPr>
                        <a:t>Presence check</a:t>
                      </a:r>
                    </a:p>
                  </a:txBody>
                  <a:tcPr marL="61536" marR="38460" marT="61536" marB="15384">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tcPr>
                </a:tc>
                <a:tc>
                  <a:txBody>
                    <a:bodyPr/>
                    <a:lstStyle/>
                    <a:p>
                      <a:pPr algn="l" fontAlgn="t"/>
                      <a:r>
                        <a:rPr lang="en-GB" sz="1500" dirty="0">
                          <a:effectLst/>
                          <a:latin typeface="Arial" panose="020B0604020202020204" pitchFamily="34" charset="0"/>
                          <a:cs typeface="Arial" panose="020B0604020202020204" pitchFamily="34" charset="0"/>
                        </a:rPr>
                        <a:t>checks that data has been entered into a field</a:t>
                      </a:r>
                    </a:p>
                  </a:txBody>
                  <a:tcPr marL="61536" marR="38460" marT="61536" marB="15384">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tcPr>
                </a:tc>
                <a:tc>
                  <a:txBody>
                    <a:bodyPr/>
                    <a:lstStyle/>
                    <a:p>
                      <a:pPr algn="l" fontAlgn="t"/>
                      <a:r>
                        <a:rPr lang="en-GB" sz="1500" dirty="0">
                          <a:effectLst/>
                          <a:latin typeface="Arial" panose="020B0604020202020204" pitchFamily="34" charset="0"/>
                          <a:cs typeface="Arial" panose="020B0604020202020204" pitchFamily="34" charset="0"/>
                        </a:rPr>
                        <a:t>in most databases a key </a:t>
                      </a:r>
                      <a:r>
                        <a:rPr lang="en-GB" sz="1500" dirty="0" smtClean="0">
                          <a:effectLst/>
                          <a:latin typeface="Arial" panose="020B0604020202020204" pitchFamily="34" charset="0"/>
                          <a:cs typeface="Arial" panose="020B0604020202020204" pitchFamily="34" charset="0"/>
                        </a:rPr>
                        <a:t>field cannot </a:t>
                      </a:r>
                      <a:r>
                        <a:rPr lang="en-GB" sz="1500" dirty="0">
                          <a:effectLst/>
                          <a:latin typeface="Arial" panose="020B0604020202020204" pitchFamily="34" charset="0"/>
                          <a:cs typeface="Arial" panose="020B0604020202020204" pitchFamily="34" charset="0"/>
                        </a:rPr>
                        <a:t>be left blank</a:t>
                      </a:r>
                    </a:p>
                  </a:txBody>
                  <a:tcPr marL="61536" marR="38460" marT="61536" marB="15384">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tcPr>
                </a:tc>
              </a:tr>
              <a:tr h="640788">
                <a:tc>
                  <a:txBody>
                    <a:bodyPr/>
                    <a:lstStyle/>
                    <a:p>
                      <a:pPr algn="l" fontAlgn="t"/>
                      <a:r>
                        <a:rPr lang="en-US" sz="1500">
                          <a:effectLst/>
                          <a:latin typeface="Arial" panose="020B0604020202020204" pitchFamily="34" charset="0"/>
                          <a:cs typeface="Arial" panose="020B0604020202020204" pitchFamily="34" charset="0"/>
                        </a:rPr>
                        <a:t>Range check</a:t>
                      </a:r>
                    </a:p>
                  </a:txBody>
                  <a:tcPr marL="61536" marR="38460" marT="61536" marB="15384">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tcPr>
                </a:tc>
                <a:tc>
                  <a:txBody>
                    <a:bodyPr/>
                    <a:lstStyle/>
                    <a:p>
                      <a:pPr algn="l" fontAlgn="t"/>
                      <a:r>
                        <a:rPr lang="en-GB" sz="1500" dirty="0">
                          <a:effectLst/>
                          <a:latin typeface="Arial" panose="020B0604020202020204" pitchFamily="34" charset="0"/>
                          <a:cs typeface="Arial" panose="020B0604020202020204" pitchFamily="34" charset="0"/>
                        </a:rPr>
                        <a:t>checks that a value falls within the specified range</a:t>
                      </a:r>
                    </a:p>
                  </a:txBody>
                  <a:tcPr marL="61536" marR="38460" marT="61536" marB="15384">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tcPr>
                </a:tc>
                <a:tc>
                  <a:txBody>
                    <a:bodyPr/>
                    <a:lstStyle/>
                    <a:p>
                      <a:pPr algn="l" fontAlgn="t"/>
                      <a:r>
                        <a:rPr lang="en-GB" sz="1500" dirty="0">
                          <a:effectLst/>
                          <a:latin typeface="Arial" panose="020B0604020202020204" pitchFamily="34" charset="0"/>
                          <a:cs typeface="Arial" panose="020B0604020202020204" pitchFamily="34" charset="0"/>
                        </a:rPr>
                        <a:t>number of hours worked must be less than 50 and more than 0</a:t>
                      </a:r>
                    </a:p>
                  </a:txBody>
                  <a:tcPr marL="61536" marR="38460" marT="61536" marB="15384">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tcPr>
                </a:tc>
              </a:tr>
              <a:tr h="502426">
                <a:tc>
                  <a:txBody>
                    <a:bodyPr/>
                    <a:lstStyle/>
                    <a:p>
                      <a:pPr algn="l" fontAlgn="t"/>
                      <a:r>
                        <a:rPr lang="en-US" sz="1500" dirty="0">
                          <a:effectLst/>
                          <a:latin typeface="Arial" panose="020B0604020202020204" pitchFamily="34" charset="0"/>
                          <a:cs typeface="Arial" panose="020B0604020202020204" pitchFamily="34" charset="0"/>
                        </a:rPr>
                        <a:t>Spell check</a:t>
                      </a:r>
                    </a:p>
                  </a:txBody>
                  <a:tcPr marL="61536" marR="38460" marT="61536" marB="15384">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tcPr>
                </a:tc>
                <a:tc>
                  <a:txBody>
                    <a:bodyPr/>
                    <a:lstStyle/>
                    <a:p>
                      <a:pPr algn="l" fontAlgn="t"/>
                      <a:r>
                        <a:rPr lang="en-GB" sz="1500" dirty="0">
                          <a:effectLst/>
                          <a:latin typeface="Arial" panose="020B0604020202020204" pitchFamily="34" charset="0"/>
                          <a:cs typeface="Arial" panose="020B0604020202020204" pitchFamily="34" charset="0"/>
                        </a:rPr>
                        <a:t>looks up words in a dictionary</a:t>
                      </a:r>
                    </a:p>
                  </a:txBody>
                  <a:tcPr marL="61536" marR="38460" marT="61536" marB="15384">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tcPr>
                </a:tc>
                <a:tc>
                  <a:txBody>
                    <a:bodyPr/>
                    <a:lstStyle/>
                    <a:p>
                      <a:r>
                        <a:rPr lang="en-US" sz="1500" dirty="0" smtClean="0">
                          <a:latin typeface="Arial" panose="020B0604020202020204" pitchFamily="34" charset="0"/>
                          <a:cs typeface="Arial" panose="020B0604020202020204" pitchFamily="34" charset="0"/>
                        </a:rPr>
                        <a:t>MS</a:t>
                      </a:r>
                      <a:r>
                        <a:rPr lang="en-US" sz="1500" baseline="0" dirty="0" smtClean="0">
                          <a:latin typeface="Arial" panose="020B0604020202020204" pitchFamily="34" charset="0"/>
                          <a:cs typeface="Arial" panose="020B0604020202020204" pitchFamily="34" charset="0"/>
                        </a:rPr>
                        <a:t> Word uses red lines to underline misspelt words</a:t>
                      </a:r>
                      <a:endParaRPr lang="en-US" sz="1500" dirty="0">
                        <a:latin typeface="Arial" panose="020B0604020202020204" pitchFamily="34" charset="0"/>
                        <a:cs typeface="Arial" panose="020B0604020202020204" pitchFamily="34" charset="0"/>
                      </a:endParaRPr>
                    </a:p>
                  </a:txBody>
                  <a:tcPr marL="73843" marR="73843" marT="36922" marB="36922">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7534673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Input Sanitisation</a:t>
            </a:r>
          </a:p>
        </p:txBody>
      </p:sp>
      <p:sp>
        <p:nvSpPr>
          <p:cNvPr id="3" name="Content Placeholder 2"/>
          <p:cNvSpPr>
            <a:spLocks noGrp="1"/>
          </p:cNvSpPr>
          <p:nvPr>
            <p:ph idx="1"/>
          </p:nvPr>
        </p:nvSpPr>
        <p:spPr/>
        <p:txBody>
          <a:bodyPr>
            <a:normAutofit fontScale="92500" lnSpcReduction="20000"/>
          </a:bodyPr>
          <a:lstStyle/>
          <a:p>
            <a:r>
              <a:rPr lang="en-GB" sz="2800" dirty="0"/>
              <a:t>Another method for validating data and stopping attacks is to clean up the data that is inputted so that it is ready for the application to use.</a:t>
            </a:r>
          </a:p>
          <a:p>
            <a:r>
              <a:rPr lang="en-GB" sz="2800" dirty="0"/>
              <a:t>Some users may add additional data to try and access the program or provide clues on how to access the program.</a:t>
            </a:r>
          </a:p>
          <a:p>
            <a:r>
              <a:rPr lang="en-GB" sz="2800" dirty="0"/>
              <a:t>Data sanitisation trims or strips strings, removing unwanted characters from strings</a:t>
            </a:r>
          </a:p>
          <a:p>
            <a:r>
              <a:rPr lang="en-GB" sz="2800" dirty="0"/>
              <a:t>For example, Dave  not </a:t>
            </a:r>
            <a:r>
              <a:rPr lang="en-GB" sz="2800" dirty="0" err="1"/>
              <a:t>dav%e</a:t>
            </a:r>
            <a:r>
              <a:rPr lang="en-GB" sz="2800" dirty="0"/>
              <a:t>, the % would be removed</a:t>
            </a:r>
          </a:p>
          <a:p>
            <a:r>
              <a:rPr lang="en-GB" sz="2800" dirty="0"/>
              <a:t>This ensures that the input is correct and contains only the permitted characters, letters and symbols.</a:t>
            </a:r>
          </a:p>
          <a:p>
            <a:endParaRPr lang="en-GB" dirty="0"/>
          </a:p>
        </p:txBody>
      </p:sp>
    </p:spTree>
    <p:extLst>
      <p:ext uri="{BB962C8B-B14F-4D97-AF65-F5344CB8AC3E}">
        <p14:creationId xmlns:p14="http://schemas.microsoft.com/office/powerpoint/2010/main" val="19994747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Input Sanitisation Activity 2</a:t>
            </a:r>
          </a:p>
        </p:txBody>
      </p:sp>
      <p:sp>
        <p:nvSpPr>
          <p:cNvPr id="3" name="Content Placeholder 2"/>
          <p:cNvSpPr>
            <a:spLocks noGrp="1"/>
          </p:cNvSpPr>
          <p:nvPr>
            <p:ph idx="1"/>
          </p:nvPr>
        </p:nvSpPr>
        <p:spPr/>
        <p:txBody>
          <a:bodyPr/>
          <a:lstStyle/>
          <a:p>
            <a:r>
              <a:rPr lang="en-GB" dirty="0"/>
              <a:t>Look at the data below and identify the issues</a:t>
            </a:r>
          </a:p>
          <a:p>
            <a:pPr marL="514350" indent="-514350">
              <a:buFont typeface="+mj-lt"/>
              <a:buAutoNum type="arabicPeriod"/>
            </a:pPr>
            <a:r>
              <a:rPr lang="en-GB" dirty="0"/>
              <a:t>Dav3</a:t>
            </a:r>
          </a:p>
          <a:p>
            <a:pPr marL="514350" indent="-514350">
              <a:buFont typeface="+mj-lt"/>
              <a:buAutoNum type="arabicPeriod"/>
            </a:pPr>
            <a:r>
              <a:rPr lang="en-GB" dirty="0">
                <a:hlinkClick r:id="rId2"/>
              </a:rPr>
              <a:t>Sarah@#gmail.com</a:t>
            </a:r>
            <a:endParaRPr lang="en-GB" dirty="0"/>
          </a:p>
          <a:p>
            <a:pPr marL="514350" indent="-514350">
              <a:buFont typeface="+mj-lt"/>
              <a:buAutoNum type="arabicPeriod"/>
            </a:pPr>
            <a:r>
              <a:rPr lang="en-GB" dirty="0"/>
              <a:t>Name: </a:t>
            </a:r>
            <a:r>
              <a:rPr lang="en-GB" dirty="0" err="1"/>
              <a:t>claire</a:t>
            </a:r>
            <a:r>
              <a:rPr lang="en-GB" dirty="0"/>
              <a:t> </a:t>
            </a:r>
            <a:r>
              <a:rPr lang="en-GB" dirty="0" err="1"/>
              <a:t>swainsworth</a:t>
            </a:r>
            <a:endParaRPr lang="en-GB" dirty="0"/>
          </a:p>
          <a:p>
            <a:pPr marL="514350" indent="-514350">
              <a:buFont typeface="+mj-lt"/>
              <a:buAutoNum type="arabicPeriod"/>
            </a:pPr>
            <a:r>
              <a:rPr lang="en-GB" dirty="0"/>
              <a:t>£546.56.67</a:t>
            </a:r>
          </a:p>
          <a:p>
            <a:pPr marL="514350" indent="-514350">
              <a:buFont typeface="+mj-lt"/>
              <a:buAutoNum type="arabicPeriod"/>
            </a:pPr>
            <a:r>
              <a:rPr lang="en-GB" dirty="0"/>
              <a:t>O1982 56O635</a:t>
            </a:r>
          </a:p>
          <a:p>
            <a:endParaRPr lang="en-GB" dirty="0"/>
          </a:p>
        </p:txBody>
      </p:sp>
    </p:spTree>
    <p:extLst>
      <p:ext uri="{BB962C8B-B14F-4D97-AF65-F5344CB8AC3E}">
        <p14:creationId xmlns:p14="http://schemas.microsoft.com/office/powerpoint/2010/main" val="15653059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Input Sanitisation Answers</a:t>
            </a:r>
          </a:p>
        </p:txBody>
      </p:sp>
      <p:sp>
        <p:nvSpPr>
          <p:cNvPr id="3" name="Content Placeholder 2"/>
          <p:cNvSpPr>
            <a:spLocks noGrp="1"/>
          </p:cNvSpPr>
          <p:nvPr>
            <p:ph idx="1"/>
          </p:nvPr>
        </p:nvSpPr>
        <p:spPr>
          <a:ln>
            <a:noFill/>
          </a:ln>
        </p:spPr>
        <p:txBody>
          <a:bodyPr/>
          <a:lstStyle/>
          <a:p>
            <a:pPr marL="0" indent="0">
              <a:buNone/>
            </a:pPr>
            <a:r>
              <a:rPr lang="en-GB" dirty="0"/>
              <a:t>Look at the data below and identify the issues</a:t>
            </a:r>
          </a:p>
          <a:p>
            <a:pPr marL="514350" indent="-514350">
              <a:buFont typeface="+mj-lt"/>
              <a:buAutoNum type="arabicPeriod"/>
            </a:pPr>
            <a:r>
              <a:rPr lang="en-GB" dirty="0"/>
              <a:t>Dav</a:t>
            </a:r>
            <a:r>
              <a:rPr lang="en-GB" b="1" u="sng" dirty="0"/>
              <a:t>3</a:t>
            </a:r>
          </a:p>
          <a:p>
            <a:pPr marL="514350" indent="-514350">
              <a:buFont typeface="+mj-lt"/>
              <a:buAutoNum type="arabicPeriod"/>
            </a:pPr>
            <a:r>
              <a:rPr lang="en-GB" dirty="0">
                <a:hlinkClick r:id="rId2"/>
              </a:rPr>
              <a:t>Sarah@</a:t>
            </a:r>
            <a:r>
              <a:rPr lang="en-GB" b="1" dirty="0">
                <a:ln w="18000">
                  <a:noFill/>
                  <a:prstDash val="solid"/>
                  <a:miter lim="800000"/>
                </a:ln>
                <a:noFill/>
                <a:effectLst>
                  <a:outerShdw blurRad="38100" dist="38100" dir="2700000" algn="tl">
                    <a:srgbClr val="000000">
                      <a:alpha val="43137"/>
                    </a:srgbClr>
                  </a:outerShdw>
                </a:effectLst>
                <a:hlinkClick r:id="rId2"/>
              </a:rPr>
              <a:t>#</a:t>
            </a:r>
            <a:r>
              <a:rPr lang="en-GB" dirty="0">
                <a:hlinkClick r:id="rId2"/>
              </a:rPr>
              <a:t>gmail.com</a:t>
            </a:r>
            <a:endParaRPr lang="en-GB" dirty="0"/>
          </a:p>
          <a:p>
            <a:pPr marL="514350" indent="-514350">
              <a:buFont typeface="+mj-lt"/>
              <a:buAutoNum type="arabicPeriod"/>
            </a:pPr>
            <a:r>
              <a:rPr lang="en-GB" dirty="0"/>
              <a:t>Name: </a:t>
            </a:r>
            <a:r>
              <a:rPr lang="en-GB" b="1" u="sng" dirty="0" err="1">
                <a:effectLst>
                  <a:outerShdw blurRad="38100" dist="38100" dir="2700000" algn="tl">
                    <a:srgbClr val="000000">
                      <a:alpha val="43137"/>
                    </a:srgbClr>
                  </a:outerShdw>
                </a:effectLst>
              </a:rPr>
              <a:t>c</a:t>
            </a:r>
            <a:r>
              <a:rPr lang="en-GB" dirty="0" err="1"/>
              <a:t>laire</a:t>
            </a:r>
            <a:r>
              <a:rPr lang="en-GB" dirty="0"/>
              <a:t> </a:t>
            </a:r>
            <a:r>
              <a:rPr lang="en-GB" b="1" u="sng" dirty="0" err="1">
                <a:effectLst>
                  <a:outerShdw blurRad="38100" dist="38100" dir="2700000" algn="tl">
                    <a:srgbClr val="000000">
                      <a:alpha val="43137"/>
                    </a:srgbClr>
                  </a:outerShdw>
                </a:effectLst>
              </a:rPr>
              <a:t>s</a:t>
            </a:r>
            <a:r>
              <a:rPr lang="en-GB" dirty="0" err="1"/>
              <a:t>wainsworth</a:t>
            </a:r>
            <a:endParaRPr lang="en-GB" dirty="0"/>
          </a:p>
          <a:p>
            <a:pPr marL="514350" indent="-514350">
              <a:buFont typeface="+mj-lt"/>
              <a:buAutoNum type="arabicPeriod"/>
            </a:pPr>
            <a:r>
              <a:rPr lang="en-GB" dirty="0"/>
              <a:t>£546</a:t>
            </a:r>
            <a:r>
              <a:rPr lang="en-GB" b="1" u="sng" dirty="0">
                <a:effectLst>
                  <a:outerShdw blurRad="38100" dist="38100" dir="2700000" algn="tl">
                    <a:srgbClr val="000000">
                      <a:alpha val="43137"/>
                    </a:srgbClr>
                  </a:outerShdw>
                </a:effectLst>
              </a:rPr>
              <a:t>.</a:t>
            </a:r>
            <a:r>
              <a:rPr lang="en-GB" dirty="0"/>
              <a:t>56</a:t>
            </a:r>
            <a:r>
              <a:rPr lang="en-GB" b="1" u="sng" dirty="0">
                <a:effectLst>
                  <a:outerShdw blurRad="38100" dist="38100" dir="2700000" algn="tl">
                    <a:srgbClr val="000000">
                      <a:alpha val="43137"/>
                    </a:srgbClr>
                  </a:outerShdw>
                </a:effectLst>
              </a:rPr>
              <a:t>.</a:t>
            </a:r>
            <a:r>
              <a:rPr lang="en-GB" dirty="0"/>
              <a:t>67 (two options here)</a:t>
            </a:r>
          </a:p>
          <a:p>
            <a:pPr marL="514350" indent="-514350">
              <a:buFont typeface="+mj-lt"/>
              <a:buAutoNum type="arabicPeriod"/>
            </a:pPr>
            <a:r>
              <a:rPr lang="en-GB" dirty="0"/>
              <a:t> </a:t>
            </a:r>
            <a:r>
              <a:rPr lang="en-GB" b="1" u="sng" dirty="0">
                <a:effectLst>
                  <a:outerShdw blurRad="38100" dist="38100" dir="2700000" algn="tl">
                    <a:srgbClr val="000000">
                      <a:alpha val="43137"/>
                    </a:srgbClr>
                  </a:outerShdw>
                </a:effectLst>
              </a:rPr>
              <a:t>O</a:t>
            </a:r>
            <a:r>
              <a:rPr lang="en-GB" dirty="0"/>
              <a:t>1982 56</a:t>
            </a:r>
            <a:r>
              <a:rPr lang="en-GB" b="1" u="sng" dirty="0">
                <a:effectLst>
                  <a:outerShdw blurRad="38100" dist="38100" dir="2700000" algn="tl">
                    <a:srgbClr val="000000">
                      <a:alpha val="43137"/>
                    </a:srgbClr>
                  </a:outerShdw>
                </a:effectLst>
              </a:rPr>
              <a:t>O</a:t>
            </a:r>
            <a:r>
              <a:rPr lang="en-GB" dirty="0"/>
              <a:t>635</a:t>
            </a:r>
          </a:p>
          <a:p>
            <a:endParaRPr lang="en-GB" dirty="0"/>
          </a:p>
        </p:txBody>
      </p:sp>
    </p:spTree>
    <p:extLst>
      <p:ext uri="{BB962C8B-B14F-4D97-AF65-F5344CB8AC3E}">
        <p14:creationId xmlns:p14="http://schemas.microsoft.com/office/powerpoint/2010/main" val="31453597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Anticipating Misuse</a:t>
            </a:r>
          </a:p>
        </p:txBody>
      </p:sp>
      <p:sp>
        <p:nvSpPr>
          <p:cNvPr id="3" name="Content Placeholder 2"/>
          <p:cNvSpPr>
            <a:spLocks noGrp="1"/>
          </p:cNvSpPr>
          <p:nvPr>
            <p:ph idx="1"/>
          </p:nvPr>
        </p:nvSpPr>
        <p:spPr/>
        <p:txBody>
          <a:bodyPr>
            <a:normAutofit/>
          </a:bodyPr>
          <a:lstStyle/>
          <a:p>
            <a:r>
              <a:rPr lang="en-GB" dirty="0"/>
              <a:t>Defensive program design will consider and anticipate misuse.  </a:t>
            </a:r>
          </a:p>
          <a:p>
            <a:r>
              <a:rPr lang="en-GB" dirty="0"/>
              <a:t>Misuse may be in the form of a brute force attack on the program.  </a:t>
            </a:r>
          </a:p>
          <a:p>
            <a:pPr lvl="1"/>
            <a:r>
              <a:rPr lang="en-GB" sz="2600" dirty="0"/>
              <a:t>Many programs and systems only allow a user to enter a password three or four times before it locks out the system.  </a:t>
            </a:r>
          </a:p>
          <a:p>
            <a:endParaRPr lang="en-GB" dirty="0"/>
          </a:p>
        </p:txBody>
      </p:sp>
    </p:spTree>
    <p:extLst>
      <p:ext uri="{BB962C8B-B14F-4D97-AF65-F5344CB8AC3E}">
        <p14:creationId xmlns:p14="http://schemas.microsoft.com/office/powerpoint/2010/main" val="18701975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Anticipating Misuse</a:t>
            </a:r>
          </a:p>
        </p:txBody>
      </p:sp>
      <p:sp>
        <p:nvSpPr>
          <p:cNvPr id="3" name="Content Placeholder 2"/>
          <p:cNvSpPr>
            <a:spLocks noGrp="1"/>
          </p:cNvSpPr>
          <p:nvPr>
            <p:ph idx="1"/>
          </p:nvPr>
        </p:nvSpPr>
        <p:spPr/>
        <p:txBody>
          <a:bodyPr/>
          <a:lstStyle/>
          <a:p>
            <a:r>
              <a:rPr lang="en-GB" dirty="0"/>
              <a:t>The program should be able to identify when a user keeps inputting the same data.  </a:t>
            </a:r>
          </a:p>
          <a:p>
            <a:r>
              <a:rPr lang="en-GB" dirty="0"/>
              <a:t>Consider Twitter which allows you to send the same tweet only once.  </a:t>
            </a:r>
          </a:p>
          <a:p>
            <a:r>
              <a:rPr lang="en-GB" dirty="0"/>
              <a:t>If you send the same Tweet twice the program identifies this and removes the tweet, sending you an error message.</a:t>
            </a:r>
          </a:p>
          <a:p>
            <a:endParaRPr lang="en-GB" dirty="0"/>
          </a:p>
        </p:txBody>
      </p:sp>
    </p:spTree>
    <p:extLst>
      <p:ext uri="{BB962C8B-B14F-4D97-AF65-F5344CB8AC3E}">
        <p14:creationId xmlns:p14="http://schemas.microsoft.com/office/powerpoint/2010/main" val="22210380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Planning for contingencies</a:t>
            </a:r>
            <a:endParaRPr lang="en-GB" dirty="0"/>
          </a:p>
        </p:txBody>
      </p:sp>
      <p:sp>
        <p:nvSpPr>
          <p:cNvPr id="3" name="Content Placeholder 2"/>
          <p:cNvSpPr>
            <a:spLocks noGrp="1"/>
          </p:cNvSpPr>
          <p:nvPr>
            <p:ph idx="1"/>
          </p:nvPr>
        </p:nvSpPr>
        <p:spPr/>
        <p:txBody>
          <a:bodyPr>
            <a:normAutofit/>
          </a:bodyPr>
          <a:lstStyle/>
          <a:p>
            <a:r>
              <a:rPr lang="en-GB" dirty="0"/>
              <a:t>Once a programmer has anticipated the misuse they can then plan for the these issues.</a:t>
            </a:r>
          </a:p>
          <a:p>
            <a:r>
              <a:rPr lang="en-GB" dirty="0"/>
              <a:t>For example:</a:t>
            </a:r>
          </a:p>
          <a:p>
            <a:pPr lvl="1"/>
            <a:r>
              <a:rPr lang="en-GB" sz="2600" dirty="0"/>
              <a:t>Limiting the number of logon attempts</a:t>
            </a:r>
          </a:p>
          <a:p>
            <a:pPr lvl="1"/>
            <a:r>
              <a:rPr lang="en-GB" sz="2600" dirty="0"/>
              <a:t>Ensuring the code is robust in validating the data entered.</a:t>
            </a:r>
          </a:p>
          <a:p>
            <a:r>
              <a:rPr lang="en-GB" dirty="0"/>
              <a:t>Another method used is authentication</a:t>
            </a:r>
          </a:p>
          <a:p>
            <a:endParaRPr lang="en-GB" dirty="0"/>
          </a:p>
        </p:txBody>
      </p:sp>
    </p:spTree>
    <p:extLst>
      <p:ext uri="{BB962C8B-B14F-4D97-AF65-F5344CB8AC3E}">
        <p14:creationId xmlns:p14="http://schemas.microsoft.com/office/powerpoint/2010/main" val="2502486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Authentication </a:t>
            </a:r>
          </a:p>
        </p:txBody>
      </p:sp>
      <p:sp>
        <p:nvSpPr>
          <p:cNvPr id="3" name="Content Placeholder 2"/>
          <p:cNvSpPr>
            <a:spLocks noGrp="1"/>
          </p:cNvSpPr>
          <p:nvPr>
            <p:ph idx="1"/>
          </p:nvPr>
        </p:nvSpPr>
        <p:spPr/>
        <p:txBody>
          <a:bodyPr/>
          <a:lstStyle/>
          <a:p>
            <a:r>
              <a:rPr lang="en-GB" dirty="0"/>
              <a:t>Authentication is a coding method to check that a user is who they say they are and allowed to accesses the program.  </a:t>
            </a:r>
          </a:p>
          <a:p>
            <a:r>
              <a:rPr lang="en-GB" dirty="0"/>
              <a:t>This can be as simple as the user entering a user name and password which is compared against a stored user name and password.  </a:t>
            </a:r>
          </a:p>
          <a:p>
            <a:r>
              <a:rPr lang="en-GB" dirty="0"/>
              <a:t>If they match then the user is authenticated.</a:t>
            </a:r>
          </a:p>
          <a:p>
            <a:endParaRPr lang="en-GB" dirty="0"/>
          </a:p>
        </p:txBody>
      </p:sp>
    </p:spTree>
    <p:extLst>
      <p:ext uri="{BB962C8B-B14F-4D97-AF65-F5344CB8AC3E}">
        <p14:creationId xmlns:p14="http://schemas.microsoft.com/office/powerpoint/2010/main" val="12023399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Authentication </a:t>
            </a:r>
          </a:p>
        </p:txBody>
      </p:sp>
      <p:sp>
        <p:nvSpPr>
          <p:cNvPr id="3" name="Content Placeholder 2"/>
          <p:cNvSpPr>
            <a:spLocks noGrp="1"/>
          </p:cNvSpPr>
          <p:nvPr>
            <p:ph idx="1"/>
          </p:nvPr>
        </p:nvSpPr>
        <p:spPr/>
        <p:txBody>
          <a:bodyPr>
            <a:normAutofit fontScale="92500" lnSpcReduction="10000"/>
          </a:bodyPr>
          <a:lstStyle/>
          <a:p>
            <a:r>
              <a:rPr lang="en-GB" dirty="0"/>
              <a:t>Authentication can also be physical.  </a:t>
            </a:r>
          </a:p>
          <a:p>
            <a:r>
              <a:rPr lang="en-GB" dirty="0"/>
              <a:t>New software often requires a key code which is generated by an app on the users phone and then entered.  </a:t>
            </a:r>
          </a:p>
          <a:p>
            <a:r>
              <a:rPr lang="en-GB" dirty="0"/>
              <a:t>Online banking requires a user to enter credentials into a webpage and then a number is generated which is entered into a key device.  </a:t>
            </a:r>
          </a:p>
          <a:p>
            <a:r>
              <a:rPr lang="en-GB" dirty="0"/>
              <a:t>This returns a number code which is entered into the webpage as well.  </a:t>
            </a:r>
          </a:p>
          <a:p>
            <a:r>
              <a:rPr lang="en-GB" dirty="0"/>
              <a:t>Without the second part of the code the user is not authenticated.</a:t>
            </a:r>
          </a:p>
          <a:p>
            <a:endParaRPr lang="en-GB" dirty="0"/>
          </a:p>
        </p:txBody>
      </p:sp>
    </p:spTree>
    <p:extLst>
      <p:ext uri="{BB962C8B-B14F-4D97-AF65-F5344CB8AC3E}">
        <p14:creationId xmlns:p14="http://schemas.microsoft.com/office/powerpoint/2010/main" val="2088085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CCFDB"/>
          </a:solidFill>
        </p:spPr>
        <p:txBody>
          <a:bodyPr/>
          <a:lstStyle/>
          <a:p>
            <a:r>
              <a:rPr lang="en-GB" b="1" dirty="0"/>
              <a:t>Big Picture</a:t>
            </a:r>
            <a:endParaRPr lang="en-GB" dirty="0"/>
          </a:p>
        </p:txBody>
      </p:sp>
      <p:sp>
        <p:nvSpPr>
          <p:cNvPr id="3" name="Content Placeholder 2"/>
          <p:cNvSpPr>
            <a:spLocks noGrp="1"/>
          </p:cNvSpPr>
          <p:nvPr>
            <p:ph idx="1"/>
          </p:nvPr>
        </p:nvSpPr>
        <p:spPr/>
        <p:txBody>
          <a:bodyPr/>
          <a:lstStyle/>
          <a:p>
            <a:pPr marL="0" indent="0">
              <a:buNone/>
            </a:pPr>
            <a:r>
              <a:rPr lang="en-GB" dirty="0"/>
              <a:t>How can ROBUST programs be created that are defensive against hacks and attacks.  How can this be implemented in the design stage of the program development?</a:t>
            </a:r>
          </a:p>
          <a:p>
            <a:endParaRPr lang="en-GB" dirty="0"/>
          </a:p>
        </p:txBody>
      </p:sp>
    </p:spTree>
    <p:extLst>
      <p:ext uri="{BB962C8B-B14F-4D97-AF65-F5344CB8AC3E}">
        <p14:creationId xmlns:p14="http://schemas.microsoft.com/office/powerpoint/2010/main" val="1197462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Authentication </a:t>
            </a:r>
          </a:p>
        </p:txBody>
      </p:sp>
      <p:sp>
        <p:nvSpPr>
          <p:cNvPr id="3" name="Content Placeholder 2"/>
          <p:cNvSpPr>
            <a:spLocks noGrp="1"/>
          </p:cNvSpPr>
          <p:nvPr>
            <p:ph idx="1"/>
          </p:nvPr>
        </p:nvSpPr>
        <p:spPr/>
        <p:txBody>
          <a:bodyPr/>
          <a:lstStyle/>
          <a:p>
            <a:r>
              <a:rPr lang="en-GB" dirty="0"/>
              <a:t>Authentication methods vary from passwords to patterns and even image scanners.</a:t>
            </a:r>
          </a:p>
          <a:p>
            <a:r>
              <a:rPr lang="en-GB" dirty="0"/>
              <a:t>Authentication also occurs when you access a website, you request access to the server which hosts the page.</a:t>
            </a:r>
          </a:p>
          <a:p>
            <a:endParaRPr lang="en-GB" dirty="0"/>
          </a:p>
        </p:txBody>
      </p:sp>
    </p:spTree>
    <p:extLst>
      <p:ext uri="{BB962C8B-B14F-4D97-AF65-F5344CB8AC3E}">
        <p14:creationId xmlns:p14="http://schemas.microsoft.com/office/powerpoint/2010/main" val="32530801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Authentication </a:t>
            </a:r>
          </a:p>
        </p:txBody>
      </p:sp>
      <p:sp>
        <p:nvSpPr>
          <p:cNvPr id="3" name="Content Placeholder 2"/>
          <p:cNvSpPr>
            <a:spLocks noGrp="1"/>
          </p:cNvSpPr>
          <p:nvPr>
            <p:ph idx="1"/>
          </p:nvPr>
        </p:nvSpPr>
        <p:spPr/>
        <p:txBody>
          <a:bodyPr/>
          <a:lstStyle/>
          <a:p>
            <a:pPr marL="0" indent="0">
              <a:buNone/>
            </a:pPr>
            <a:r>
              <a:rPr lang="en-GB" dirty="0"/>
              <a:t>A summary of basic web authentication goes like this:</a:t>
            </a:r>
          </a:p>
          <a:p>
            <a:r>
              <a:rPr lang="en-GB" dirty="0"/>
              <a:t>You make for a request for a webpage by typing in the URL</a:t>
            </a:r>
          </a:p>
          <a:p>
            <a:r>
              <a:rPr lang="en-GB" dirty="0"/>
              <a:t>The server responds with an error, requesting authentication</a:t>
            </a:r>
          </a:p>
          <a:p>
            <a:r>
              <a:rPr lang="en-GB" dirty="0"/>
              <a:t>Your device retries request - with authentication details encoded in request</a:t>
            </a:r>
          </a:p>
          <a:p>
            <a:r>
              <a:rPr lang="en-GB" dirty="0"/>
              <a:t>Again the server checks the details and sends the page requested, or another error</a:t>
            </a:r>
          </a:p>
          <a:p>
            <a:pPr marL="0" indent="0">
              <a:buNone/>
            </a:pPr>
            <a:endParaRPr lang="en-GB" dirty="0"/>
          </a:p>
          <a:p>
            <a:endParaRPr lang="en-GB" dirty="0"/>
          </a:p>
        </p:txBody>
      </p:sp>
    </p:spTree>
    <p:extLst>
      <p:ext uri="{BB962C8B-B14F-4D97-AF65-F5344CB8AC3E}">
        <p14:creationId xmlns:p14="http://schemas.microsoft.com/office/powerpoint/2010/main" val="15608770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9144000" cy="2232248"/>
          </a:xfrm>
        </p:spPr>
        <p:txBody>
          <a:bodyPr>
            <a:normAutofit fontScale="90000"/>
          </a:bodyPr>
          <a:lstStyle/>
          <a:p>
            <a:r>
              <a:rPr lang="en-GB" dirty="0"/>
              <a:t>Make a list of programs where authentication is required and what type of authentication </a:t>
            </a:r>
            <a:r>
              <a:rPr lang="en-GB" dirty="0" smtClean="0"/>
              <a:t>happens</a:t>
            </a:r>
            <a:endParaRPr lang="en-GB" dirty="0"/>
          </a:p>
        </p:txBody>
      </p:sp>
      <p:sp>
        <p:nvSpPr>
          <p:cNvPr id="3" name="Content Placeholder 2"/>
          <p:cNvSpPr>
            <a:spLocks noGrp="1"/>
          </p:cNvSpPr>
          <p:nvPr>
            <p:ph idx="1"/>
          </p:nvPr>
        </p:nvSpPr>
        <p:spPr>
          <a:xfrm>
            <a:off x="457200" y="2924944"/>
            <a:ext cx="8229600" cy="2952908"/>
          </a:xfrm>
        </p:spPr>
        <p:txBody>
          <a:bodyPr/>
          <a:lstStyle/>
          <a:p>
            <a:r>
              <a:rPr lang="en-GB" dirty="0"/>
              <a:t>Facebook Login</a:t>
            </a:r>
            <a:endParaRPr lang="en-US" dirty="0"/>
          </a:p>
          <a:p>
            <a:endParaRPr lang="en-GB" dirty="0"/>
          </a:p>
        </p:txBody>
      </p:sp>
    </p:spTree>
    <p:extLst>
      <p:ext uri="{BB962C8B-B14F-4D97-AF65-F5344CB8AC3E}">
        <p14:creationId xmlns:p14="http://schemas.microsoft.com/office/powerpoint/2010/main" val="35330841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Maintainability</a:t>
            </a:r>
          </a:p>
        </p:txBody>
      </p:sp>
      <p:sp>
        <p:nvSpPr>
          <p:cNvPr id="3" name="Content Placeholder 2"/>
          <p:cNvSpPr>
            <a:spLocks noGrp="1"/>
          </p:cNvSpPr>
          <p:nvPr>
            <p:ph idx="1"/>
          </p:nvPr>
        </p:nvSpPr>
        <p:spPr/>
        <p:txBody>
          <a:bodyPr/>
          <a:lstStyle/>
          <a:p>
            <a:r>
              <a:rPr lang="en-GB" dirty="0"/>
              <a:t>If a program is to be defensive against attacks then it has to be maintained and up to date.  </a:t>
            </a:r>
          </a:p>
          <a:p>
            <a:r>
              <a:rPr lang="en-GB" dirty="0"/>
              <a:t>API and code changes, which means that programs will need to adapt to complement new requirements.</a:t>
            </a:r>
          </a:p>
          <a:p>
            <a:r>
              <a:rPr lang="en-GB" dirty="0"/>
              <a:t>Comments and indentation are two methods to provide information for future users or programmers that may be required to maintain the code.</a:t>
            </a:r>
            <a:endParaRPr lang="en-US" dirty="0"/>
          </a:p>
          <a:p>
            <a:endParaRPr lang="en-GB" dirty="0"/>
          </a:p>
        </p:txBody>
      </p:sp>
    </p:spTree>
    <p:extLst>
      <p:ext uri="{BB962C8B-B14F-4D97-AF65-F5344CB8AC3E}">
        <p14:creationId xmlns:p14="http://schemas.microsoft.com/office/powerpoint/2010/main" val="34047646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Indentation</a:t>
            </a:r>
            <a:endParaRPr lang="en-GB" dirty="0"/>
          </a:p>
        </p:txBody>
      </p:sp>
      <p:sp>
        <p:nvSpPr>
          <p:cNvPr id="3" name="Content Placeholder 2"/>
          <p:cNvSpPr>
            <a:spLocks noGrp="1"/>
          </p:cNvSpPr>
          <p:nvPr>
            <p:ph idx="1"/>
          </p:nvPr>
        </p:nvSpPr>
        <p:spPr/>
        <p:txBody>
          <a:bodyPr/>
          <a:lstStyle/>
          <a:p>
            <a:r>
              <a:rPr lang="en-GB" dirty="0"/>
              <a:t>Code is indented for a number of reasons.</a:t>
            </a:r>
          </a:p>
          <a:p>
            <a:pPr marL="914400" lvl="1" indent="-514350">
              <a:buFont typeface="+mj-lt"/>
              <a:buAutoNum type="arabicPeriod"/>
            </a:pPr>
            <a:r>
              <a:rPr lang="en-GB" dirty="0"/>
              <a:t>To group together a function</a:t>
            </a:r>
          </a:p>
          <a:p>
            <a:pPr marL="914400" lvl="1" indent="-514350">
              <a:buFont typeface="+mj-lt"/>
              <a:buAutoNum type="arabicPeriod"/>
            </a:pPr>
            <a:r>
              <a:rPr lang="en-GB" dirty="0"/>
              <a:t>The code does not use a { syntax and indentation is used instead</a:t>
            </a:r>
          </a:p>
          <a:p>
            <a:pPr marL="914400" lvl="1" indent="-514350">
              <a:buFont typeface="+mj-lt"/>
              <a:buAutoNum type="arabicPeriod"/>
            </a:pPr>
            <a:r>
              <a:rPr lang="en-GB" dirty="0"/>
              <a:t>If altering a function in the future it can be easily found. </a:t>
            </a:r>
          </a:p>
          <a:p>
            <a:pPr marL="0" indent="0">
              <a:buNone/>
            </a:pPr>
            <a:endParaRPr lang="en-GB" dirty="0"/>
          </a:p>
        </p:txBody>
      </p:sp>
    </p:spTree>
    <p:extLst>
      <p:ext uri="{BB962C8B-B14F-4D97-AF65-F5344CB8AC3E}">
        <p14:creationId xmlns:p14="http://schemas.microsoft.com/office/powerpoint/2010/main" val="37750806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Comments</a:t>
            </a:r>
            <a:endParaRPr lang="en-GB" dirty="0"/>
          </a:p>
        </p:txBody>
      </p:sp>
      <p:sp>
        <p:nvSpPr>
          <p:cNvPr id="3" name="Content Placeholder 2"/>
          <p:cNvSpPr>
            <a:spLocks noGrp="1"/>
          </p:cNvSpPr>
          <p:nvPr>
            <p:ph idx="1"/>
          </p:nvPr>
        </p:nvSpPr>
        <p:spPr/>
        <p:txBody>
          <a:bodyPr/>
          <a:lstStyle/>
          <a:p>
            <a:pPr marL="0" indent="0">
              <a:buNone/>
            </a:pPr>
            <a:r>
              <a:rPr lang="en-GB" dirty="0"/>
              <a:t>Comments in programs serve a number of purposes</a:t>
            </a:r>
          </a:p>
          <a:p>
            <a:pPr marL="914400" lvl="1" indent="-514350">
              <a:buFont typeface="+mj-lt"/>
              <a:buAutoNum type="arabicPeriod"/>
            </a:pPr>
            <a:r>
              <a:rPr lang="en-GB" sz="2600" dirty="0"/>
              <a:t>To inform them reader of a bug or issues</a:t>
            </a:r>
          </a:p>
          <a:p>
            <a:pPr marL="914400" lvl="1" indent="-514350">
              <a:buFont typeface="+mj-lt"/>
              <a:buAutoNum type="arabicPeriod"/>
            </a:pPr>
            <a:r>
              <a:rPr lang="en-GB" sz="2600" dirty="0"/>
              <a:t>To explain the code and its function in more detail</a:t>
            </a:r>
          </a:p>
          <a:p>
            <a:pPr marL="914400" lvl="1" indent="-514350">
              <a:buFont typeface="+mj-lt"/>
              <a:buAutoNum type="arabicPeriod"/>
            </a:pPr>
            <a:r>
              <a:rPr lang="en-GB" sz="2600" dirty="0"/>
              <a:t>To stop a line of section of code from executing</a:t>
            </a:r>
          </a:p>
          <a:p>
            <a:endParaRPr lang="en-GB" dirty="0"/>
          </a:p>
        </p:txBody>
      </p:sp>
    </p:spTree>
    <p:extLst>
      <p:ext uri="{BB962C8B-B14F-4D97-AF65-F5344CB8AC3E}">
        <p14:creationId xmlns:p14="http://schemas.microsoft.com/office/powerpoint/2010/main" val="16718454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Where are the comments?</a:t>
            </a:r>
          </a:p>
        </p:txBody>
      </p:sp>
      <p:pic>
        <p:nvPicPr>
          <p:cNvPr id="4" name="Picture 3" descr="code"/>
          <p:cNvPicPr>
            <a:picLocks noChangeAspect="1"/>
          </p:cNvPicPr>
          <p:nvPr/>
        </p:nvPicPr>
        <p:blipFill rotWithShape="1">
          <a:blip r:embed="rId2"/>
          <a:srcRect l="2404" t="12594" r="41699" b="7673"/>
          <a:stretch/>
        </p:blipFill>
        <p:spPr>
          <a:xfrm>
            <a:off x="611560" y="1258491"/>
            <a:ext cx="5746417" cy="4536504"/>
          </a:xfrm>
          <a:prstGeom prst="rect">
            <a:avLst/>
          </a:prstGeom>
        </p:spPr>
      </p:pic>
    </p:spTree>
    <p:extLst>
      <p:ext uri="{BB962C8B-B14F-4D97-AF65-F5344CB8AC3E}">
        <p14:creationId xmlns:p14="http://schemas.microsoft.com/office/powerpoint/2010/main" val="8655513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3/Homework</a:t>
            </a:r>
          </a:p>
        </p:txBody>
      </p:sp>
      <p:sp>
        <p:nvSpPr>
          <p:cNvPr id="3" name="Content Placeholder 2"/>
          <p:cNvSpPr>
            <a:spLocks noGrp="1"/>
          </p:cNvSpPr>
          <p:nvPr>
            <p:ph idx="1"/>
          </p:nvPr>
        </p:nvSpPr>
        <p:spPr/>
        <p:txBody>
          <a:bodyPr/>
          <a:lstStyle/>
          <a:p>
            <a:r>
              <a:rPr lang="en-GB" dirty="0"/>
              <a:t>Create a simple ‘Top 10 tips for effective coding’ poster</a:t>
            </a:r>
          </a:p>
          <a:p>
            <a:r>
              <a:rPr lang="en-GB" dirty="0"/>
              <a:t>For example:</a:t>
            </a:r>
          </a:p>
          <a:p>
            <a:pPr lvl="1"/>
            <a:r>
              <a:rPr lang="en-GB" i="1" dirty="0"/>
              <a:t>add comments as you write the program and be polite</a:t>
            </a:r>
          </a:p>
          <a:p>
            <a:r>
              <a:rPr lang="en-GB" dirty="0"/>
              <a:t>Include examples and best practice</a:t>
            </a:r>
          </a:p>
          <a:p>
            <a:r>
              <a:rPr lang="en-GB" dirty="0"/>
              <a:t>You could include screen shots and images</a:t>
            </a:r>
          </a:p>
          <a:p>
            <a:endParaRPr lang="en-US" i="1" dirty="0"/>
          </a:p>
          <a:p>
            <a:endParaRPr lang="en-GB" dirty="0"/>
          </a:p>
        </p:txBody>
      </p:sp>
    </p:spTree>
    <p:extLst>
      <p:ext uri="{BB962C8B-B14F-4D97-AF65-F5344CB8AC3E}">
        <p14:creationId xmlns:p14="http://schemas.microsoft.com/office/powerpoint/2010/main" val="29761697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Plenary</a:t>
            </a:r>
          </a:p>
        </p:txBody>
      </p:sp>
      <p:sp>
        <p:nvSpPr>
          <p:cNvPr id="3" name="Content Placeholder 2"/>
          <p:cNvSpPr>
            <a:spLocks noGrp="1"/>
          </p:cNvSpPr>
          <p:nvPr>
            <p:ph idx="1"/>
          </p:nvPr>
        </p:nvSpPr>
        <p:spPr/>
        <p:txBody>
          <a:bodyPr/>
          <a:lstStyle/>
          <a:p>
            <a:r>
              <a:rPr lang="en-GB" dirty="0"/>
              <a:t>Play Pictionary: draw words / terms related to the lesson content.</a:t>
            </a:r>
          </a:p>
          <a:p>
            <a:r>
              <a:rPr lang="en-GB" dirty="0"/>
              <a:t>Evaluate a program(s) that you have written:</a:t>
            </a:r>
          </a:p>
          <a:p>
            <a:pPr lvl="1"/>
            <a:r>
              <a:rPr lang="en-GB" dirty="0"/>
              <a:t> Are they robust? Make a list of features that are and that are not</a:t>
            </a:r>
          </a:p>
          <a:p>
            <a:r>
              <a:rPr lang="en-GB" dirty="0"/>
              <a:t>Apply defensive design to your own programs.</a:t>
            </a:r>
          </a:p>
          <a:p>
            <a:endParaRPr lang="en-US" dirty="0"/>
          </a:p>
          <a:p>
            <a:endParaRPr lang="en-GB" dirty="0"/>
          </a:p>
        </p:txBody>
      </p:sp>
    </p:spTree>
    <p:extLst>
      <p:ext uri="{BB962C8B-B14F-4D97-AF65-F5344CB8AC3E}">
        <p14:creationId xmlns:p14="http://schemas.microsoft.com/office/powerpoint/2010/main" val="22753832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827585" y="4581127"/>
            <a:ext cx="7536954" cy="1224137"/>
          </a:xfrm>
          <a:prstGeom prst="roundRect">
            <a:avLst/>
          </a:prstGeom>
          <a:solidFill>
            <a:schemeClr val="tx1">
              <a:alpha val="20000"/>
            </a:schemeClr>
          </a:solidFill>
          <a:ln>
            <a:noFill/>
          </a:ln>
        </p:spPr>
        <p:style>
          <a:lnRef idx="2">
            <a:schemeClr val="accent5"/>
          </a:lnRef>
          <a:fillRef idx="1">
            <a:schemeClr val="lt1"/>
          </a:fillRef>
          <a:effectRef idx="0">
            <a:schemeClr val="accent5"/>
          </a:effectRef>
          <a:fontRef idx="minor">
            <a:schemeClr val="dk1"/>
          </a:fontRef>
        </p:style>
        <p:txBody>
          <a:bodyPr anchor="ctr"/>
          <a:lstStyle/>
          <a:p>
            <a:r>
              <a:rPr lang="en-GB" sz="800" b="1" dirty="0">
                <a:latin typeface="Arial" panose="020B0604020202020204" pitchFamily="34" charset="0"/>
                <a:cs typeface="Arial" panose="020B0604020202020204" pitchFamily="34" charset="0"/>
              </a:rPr>
              <a:t>OCR Resources</a:t>
            </a:r>
            <a:r>
              <a:rPr lang="en-GB" sz="800" dirty="0">
                <a:latin typeface="Arial" panose="020B0604020202020204" pitchFamily="34" charset="0"/>
                <a:cs typeface="Arial" panose="020B0604020202020204" pitchFamily="34" charset="0"/>
              </a:rPr>
              <a:t>: </a:t>
            </a:r>
            <a:r>
              <a:rPr lang="en-GB" sz="800" i="1" dirty="0">
                <a:latin typeface="Arial" panose="020B0604020202020204" pitchFamily="34" charset="0"/>
                <a:cs typeface="Arial" panose="020B0604020202020204" pitchFamily="34" charset="0"/>
              </a:rPr>
              <a:t>the small print</a:t>
            </a:r>
            <a:br>
              <a:rPr lang="en-GB" sz="800" i="1"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OCR’s resources are provided to support the teaching of OCR specifications, but in no way constitute an endorsed teaching method that is required by the Board, and the decision to use them lies with the individual teacher.   Whilst every effort is made to ensure the accuracy of the content, OCR cannot be held responsible for any errors or omissions within these resources. </a:t>
            </a:r>
            <a:br>
              <a:rPr lang="en-GB" sz="800"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 OCR 2016 - This resource may be freely copied and distributed, as long as the OCR logo and this message remain intact and OCR is acknowledged as the originator of this work.</a:t>
            </a:r>
          </a:p>
          <a:p>
            <a:r>
              <a:rPr lang="en-GB" sz="800" dirty="0">
                <a:latin typeface="Arial" panose="020B0604020202020204" pitchFamily="34" charset="0"/>
                <a:cs typeface="Arial" panose="020B0604020202020204" pitchFamily="34" charset="0"/>
              </a:rPr>
              <a:t>OCR acknowledges the use of the following content: </a:t>
            </a:r>
            <a:r>
              <a:rPr lang="en-GB" sz="800" dirty="0" smtClean="0">
                <a:latin typeface="Arial" panose="020B0604020202020204" pitchFamily="34" charset="0"/>
                <a:cs typeface="Arial" panose="020B0604020202020204" pitchFamily="34" charset="0"/>
              </a:rPr>
              <a:t>youtube.com/</a:t>
            </a:r>
            <a:r>
              <a:rPr lang="en-GB" sz="800" dirty="0">
                <a:hlinkClick r:id="rId2"/>
              </a:rPr>
              <a:t>ADN </a:t>
            </a:r>
            <a:r>
              <a:rPr lang="en-GB" sz="800" dirty="0" smtClean="0">
                <a:hlinkClick r:id="rId2"/>
              </a:rPr>
              <a:t>Media</a:t>
            </a:r>
            <a:r>
              <a:rPr lang="en-GB" sz="800" dirty="0" smtClean="0"/>
              <a:t>/</a:t>
            </a:r>
            <a:r>
              <a:rPr lang="en-GB" sz="800" dirty="0" err="1" smtClean="0"/>
              <a:t>bbc</a:t>
            </a:r>
            <a:endParaRPr lang="en-GB" sz="800" dirty="0">
              <a:latin typeface="Arial" panose="020B0604020202020204" pitchFamily="34" charset="0"/>
              <a:cs typeface="Arial" panose="020B0604020202020204" pitchFamily="34" charset="0"/>
            </a:endParaRPr>
          </a:p>
          <a:p>
            <a:pPr fontAlgn="ctr"/>
            <a:r>
              <a:rPr lang="en-GB" sz="800" dirty="0">
                <a:latin typeface="Arial" panose="020B0604020202020204" pitchFamily="34" charset="0"/>
                <a:cs typeface="Arial" panose="020B0604020202020204" pitchFamily="34" charset="0"/>
              </a:rPr>
              <a:t>Please get in touch if you want to discuss the accessibility of resources we offer to support delivery of our qualifications: </a:t>
            </a:r>
            <a:r>
              <a:rPr lang="en-GB" sz="800" u="sng" dirty="0">
                <a:latin typeface="Arial" panose="020B0604020202020204" pitchFamily="34" charset="0"/>
                <a:cs typeface="Arial" panose="020B0604020202020204" pitchFamily="34" charset="0"/>
                <a:hlinkClick r:id="rId3"/>
              </a:rPr>
              <a:t>resources.feedback@ocr.org.uk</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122637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Learning Objectives</a:t>
            </a:r>
            <a:endParaRPr lang="en-GB"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GB" dirty="0"/>
              <a:t>To understand the elements of defensive program design </a:t>
            </a:r>
          </a:p>
          <a:p>
            <a:pPr marL="514350" indent="-514350">
              <a:buFont typeface="+mj-lt"/>
              <a:buAutoNum type="arabicPeriod"/>
            </a:pPr>
            <a:r>
              <a:rPr lang="en-GB" dirty="0"/>
              <a:t>Know how comments and indentation can support maintainability</a:t>
            </a:r>
          </a:p>
          <a:p>
            <a:pPr marL="514350" indent="-514350">
              <a:buFont typeface="+mj-lt"/>
              <a:buAutoNum type="arabicPeriod"/>
            </a:pPr>
            <a:r>
              <a:rPr lang="en-GB" dirty="0"/>
              <a:t>Describe the role of testing, including how to identify errors and select appropriate test data.</a:t>
            </a:r>
          </a:p>
          <a:p>
            <a:endParaRPr lang="en-GB" dirty="0"/>
          </a:p>
        </p:txBody>
      </p:sp>
    </p:spTree>
    <p:extLst>
      <p:ext uri="{BB962C8B-B14F-4D97-AF65-F5344CB8AC3E}">
        <p14:creationId xmlns:p14="http://schemas.microsoft.com/office/powerpoint/2010/main" val="29661839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Engagement Activity</a:t>
            </a:r>
          </a:p>
        </p:txBody>
      </p:sp>
      <p:pic>
        <p:nvPicPr>
          <p:cNvPr id="4" name="Content Placeholder 3" descr="https://www.youtube.com/watch?feature=player_embedded&amp;v=rGllClLzYts&#10;">
            <a:hlinkClick r:id="rId2"/>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83568" y="1340768"/>
            <a:ext cx="7654518" cy="4278313"/>
          </a:xfrm>
        </p:spPr>
      </p:pic>
      <p:sp>
        <p:nvSpPr>
          <p:cNvPr id="5" name="Rectangle 4"/>
          <p:cNvSpPr/>
          <p:nvPr/>
        </p:nvSpPr>
        <p:spPr>
          <a:xfrm>
            <a:off x="683568" y="5661248"/>
            <a:ext cx="7632848" cy="369332"/>
          </a:xfrm>
          <a:prstGeom prst="rect">
            <a:avLst/>
          </a:prstGeom>
        </p:spPr>
        <p:txBody>
          <a:bodyPr wrap="square">
            <a:spAutoFit/>
          </a:bodyPr>
          <a:lstStyle/>
          <a:p>
            <a:r>
              <a:rPr lang="en-GB" dirty="0">
                <a:hlinkClick r:id="rId2"/>
              </a:rPr>
              <a:t>https://www.youtube.com/watch?feature=player_embedded&amp;v=rGllClLzYts</a:t>
            </a:r>
            <a:endParaRPr lang="en-GB" dirty="0"/>
          </a:p>
        </p:txBody>
      </p:sp>
    </p:spTree>
    <p:extLst>
      <p:ext uri="{BB962C8B-B14F-4D97-AF65-F5344CB8AC3E}">
        <p14:creationId xmlns:p14="http://schemas.microsoft.com/office/powerpoint/2010/main" val="31709111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Engagement Activity</a:t>
            </a:r>
            <a:endParaRPr lang="en-GB" dirty="0"/>
          </a:p>
        </p:txBody>
      </p:sp>
      <p:sp>
        <p:nvSpPr>
          <p:cNvPr id="3" name="Content Placeholder 2"/>
          <p:cNvSpPr>
            <a:spLocks noGrp="1"/>
          </p:cNvSpPr>
          <p:nvPr>
            <p:ph idx="1"/>
          </p:nvPr>
        </p:nvSpPr>
        <p:spPr/>
        <p:txBody>
          <a:bodyPr/>
          <a:lstStyle/>
          <a:p>
            <a:r>
              <a:rPr lang="en-GB" dirty="0"/>
              <a:t>What caused the SONY hack?</a:t>
            </a:r>
          </a:p>
          <a:p>
            <a:r>
              <a:rPr lang="en-GB" dirty="0"/>
              <a:t>What are the outcomes of this hack?</a:t>
            </a:r>
          </a:p>
          <a:p>
            <a:r>
              <a:rPr lang="en-GB" dirty="0"/>
              <a:t>How could SONY have prevented the attack?</a:t>
            </a:r>
          </a:p>
          <a:p>
            <a:r>
              <a:rPr lang="en-GB" dirty="0"/>
              <a:t>How might SONY alter their programs to prevent this kind of attack in the future?</a:t>
            </a:r>
            <a:endParaRPr lang="en-US" dirty="0"/>
          </a:p>
          <a:p>
            <a:endParaRPr lang="en-GB" dirty="0"/>
          </a:p>
        </p:txBody>
      </p:sp>
    </p:spTree>
    <p:extLst>
      <p:ext uri="{BB962C8B-B14F-4D97-AF65-F5344CB8AC3E}">
        <p14:creationId xmlns:p14="http://schemas.microsoft.com/office/powerpoint/2010/main" val="21225923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Key Words</a:t>
            </a:r>
          </a:p>
        </p:txBody>
      </p:sp>
      <p:sp>
        <p:nvSpPr>
          <p:cNvPr id="3" name="Content Placeholder 2"/>
          <p:cNvSpPr>
            <a:spLocks noGrp="1"/>
          </p:cNvSpPr>
          <p:nvPr>
            <p:ph idx="1"/>
          </p:nvPr>
        </p:nvSpPr>
        <p:spPr/>
        <p:txBody>
          <a:bodyPr/>
          <a:lstStyle/>
          <a:p>
            <a:r>
              <a:rPr lang="en-GB" dirty="0"/>
              <a:t>Data Validation</a:t>
            </a:r>
          </a:p>
          <a:p>
            <a:r>
              <a:rPr lang="en-GB" dirty="0"/>
              <a:t>Data Sanitisation</a:t>
            </a:r>
          </a:p>
          <a:p>
            <a:r>
              <a:rPr lang="en-GB" dirty="0"/>
              <a:t>Authentication</a:t>
            </a:r>
          </a:p>
          <a:p>
            <a:r>
              <a:rPr lang="en-GB" dirty="0"/>
              <a:t>Maintainability </a:t>
            </a:r>
          </a:p>
          <a:p>
            <a:r>
              <a:rPr lang="en-GB" dirty="0"/>
              <a:t>Comments</a:t>
            </a:r>
          </a:p>
          <a:p>
            <a:r>
              <a:rPr lang="en-GB" dirty="0"/>
              <a:t>Indentation</a:t>
            </a:r>
          </a:p>
          <a:p>
            <a:endParaRPr lang="en-GB" dirty="0"/>
          </a:p>
        </p:txBody>
      </p:sp>
    </p:spTree>
    <p:extLst>
      <p:ext uri="{BB962C8B-B14F-4D97-AF65-F5344CB8AC3E}">
        <p14:creationId xmlns:p14="http://schemas.microsoft.com/office/powerpoint/2010/main" val="27640848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Defensive Design Considerations</a:t>
            </a:r>
          </a:p>
        </p:txBody>
      </p:sp>
      <p:sp>
        <p:nvSpPr>
          <p:cNvPr id="3" name="Content Placeholder 2"/>
          <p:cNvSpPr>
            <a:spLocks noGrp="1"/>
          </p:cNvSpPr>
          <p:nvPr>
            <p:ph idx="1"/>
          </p:nvPr>
        </p:nvSpPr>
        <p:spPr/>
        <p:txBody>
          <a:bodyPr>
            <a:normAutofit/>
          </a:bodyPr>
          <a:lstStyle/>
          <a:p>
            <a:r>
              <a:rPr lang="en-GB" dirty="0"/>
              <a:t>Make a list of where you commonly enter data.</a:t>
            </a:r>
          </a:p>
          <a:p>
            <a:pPr lvl="1"/>
            <a:r>
              <a:rPr lang="en-GB" sz="2600" dirty="0"/>
              <a:t>How much of this is personal data?</a:t>
            </a:r>
          </a:p>
          <a:p>
            <a:r>
              <a:rPr lang="en-GB" dirty="0"/>
              <a:t>When data is entered into a program it is important that it is valid in order for the program to operate correctly.</a:t>
            </a:r>
          </a:p>
          <a:p>
            <a:r>
              <a:rPr lang="en-GB" dirty="0"/>
              <a:t>Sometimes users will deliberately enter incorrect or ‘spam’ data in an attempt to access a program or the program code.</a:t>
            </a:r>
          </a:p>
          <a:p>
            <a:endParaRPr lang="en-GB" dirty="0"/>
          </a:p>
        </p:txBody>
      </p:sp>
    </p:spTree>
    <p:extLst>
      <p:ext uri="{BB962C8B-B14F-4D97-AF65-F5344CB8AC3E}">
        <p14:creationId xmlns:p14="http://schemas.microsoft.com/office/powerpoint/2010/main" val="29101513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Input Validation</a:t>
            </a:r>
          </a:p>
        </p:txBody>
      </p:sp>
      <p:sp>
        <p:nvSpPr>
          <p:cNvPr id="3" name="Content Placeholder 2"/>
          <p:cNvSpPr>
            <a:spLocks noGrp="1"/>
          </p:cNvSpPr>
          <p:nvPr>
            <p:ph idx="1"/>
          </p:nvPr>
        </p:nvSpPr>
        <p:spPr/>
        <p:txBody>
          <a:bodyPr/>
          <a:lstStyle/>
          <a:p>
            <a:r>
              <a:rPr lang="en-GB" dirty="0"/>
              <a:t>Validation is a check made by a computer to ensure that the data entered is sensible or reasonable.  </a:t>
            </a:r>
          </a:p>
          <a:p>
            <a:r>
              <a:rPr lang="en-GB" dirty="0"/>
              <a:t>It cannot check that it is correct because a user may lie or make a mistake.  </a:t>
            </a:r>
          </a:p>
          <a:p>
            <a:r>
              <a:rPr lang="en-GB" dirty="0"/>
              <a:t>It attempts to ensure that it is within certain limits or rules.</a:t>
            </a:r>
          </a:p>
          <a:p>
            <a:endParaRPr lang="en-GB" dirty="0"/>
          </a:p>
        </p:txBody>
      </p:sp>
    </p:spTree>
    <p:extLst>
      <p:ext uri="{BB962C8B-B14F-4D97-AF65-F5344CB8AC3E}">
        <p14:creationId xmlns:p14="http://schemas.microsoft.com/office/powerpoint/2010/main" val="9729556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Input Validation</a:t>
            </a:r>
          </a:p>
        </p:txBody>
      </p:sp>
      <p:sp>
        <p:nvSpPr>
          <p:cNvPr id="3" name="Content Placeholder 2"/>
          <p:cNvSpPr>
            <a:spLocks noGrp="1"/>
          </p:cNvSpPr>
          <p:nvPr>
            <p:ph idx="1"/>
          </p:nvPr>
        </p:nvSpPr>
        <p:spPr/>
        <p:txBody>
          <a:bodyPr/>
          <a:lstStyle/>
          <a:p>
            <a:r>
              <a:rPr lang="en-GB" dirty="0"/>
              <a:t>For example, a user is asked to enter a mobile phone number but only enters 9 digits.</a:t>
            </a:r>
          </a:p>
          <a:p>
            <a:pPr lvl="1"/>
            <a:r>
              <a:rPr lang="en-GB" dirty="0"/>
              <a:t>A standard UK mobile number is 11 digits.</a:t>
            </a:r>
          </a:p>
          <a:p>
            <a:pPr lvl="1"/>
            <a:r>
              <a:rPr lang="en-GB" dirty="0"/>
              <a:t>A length check validation can be used to ensure that 11 digits are entered</a:t>
            </a:r>
          </a:p>
          <a:p>
            <a:endParaRPr lang="en-GB" dirty="0"/>
          </a:p>
        </p:txBody>
      </p:sp>
    </p:spTree>
    <p:extLst>
      <p:ext uri="{BB962C8B-B14F-4D97-AF65-F5344CB8AC3E}">
        <p14:creationId xmlns:p14="http://schemas.microsoft.com/office/powerpoint/2010/main" val="414012513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484</TotalTime>
  <Words>1245</Words>
  <Application>Microsoft Office PowerPoint</Application>
  <PresentationFormat>On-screen Show (4:3)</PresentationFormat>
  <Paragraphs>145</Paragraphs>
  <Slides>29</Slides>
  <Notes>0</Notes>
  <HiddenSlides>0</HiddenSlides>
  <MMClips>0</MMClips>
  <ScaleCrop>false</ScaleCrop>
  <HeadingPairs>
    <vt:vector size="4" baseType="variant">
      <vt:variant>
        <vt:lpstr>Theme</vt:lpstr>
      </vt:variant>
      <vt:variant>
        <vt:i4>3</vt:i4>
      </vt:variant>
      <vt:variant>
        <vt:lpstr>Slide Titles</vt:lpstr>
      </vt:variant>
      <vt:variant>
        <vt:i4>29</vt:i4>
      </vt:variant>
    </vt:vector>
  </HeadingPairs>
  <TitlesOfParts>
    <vt:vector size="32" baseType="lpstr">
      <vt:lpstr>1_Custom Design</vt:lpstr>
      <vt:lpstr>Custom Design</vt:lpstr>
      <vt:lpstr>2_Custom Design</vt:lpstr>
      <vt:lpstr>Unit 2.3 Robust Programs Lesson 1 - Defensive Design Consideration</vt:lpstr>
      <vt:lpstr>Big Picture</vt:lpstr>
      <vt:lpstr>Learning Objectives</vt:lpstr>
      <vt:lpstr>Engagement Activity</vt:lpstr>
      <vt:lpstr>Engagement Activity</vt:lpstr>
      <vt:lpstr>Key Words</vt:lpstr>
      <vt:lpstr>Defensive Design Considerations</vt:lpstr>
      <vt:lpstr>Input Validation</vt:lpstr>
      <vt:lpstr>Input Validation</vt:lpstr>
      <vt:lpstr>Activity One</vt:lpstr>
      <vt:lpstr>Activity 1 Answers</vt:lpstr>
      <vt:lpstr>Input Sanitisation</vt:lpstr>
      <vt:lpstr>Input Sanitisation Activity 2</vt:lpstr>
      <vt:lpstr>Input Sanitisation Answers</vt:lpstr>
      <vt:lpstr>Anticipating Misuse</vt:lpstr>
      <vt:lpstr>Anticipating Misuse</vt:lpstr>
      <vt:lpstr>Planning for contingencies</vt:lpstr>
      <vt:lpstr>Authentication </vt:lpstr>
      <vt:lpstr>Authentication </vt:lpstr>
      <vt:lpstr>Authentication </vt:lpstr>
      <vt:lpstr>Authentication </vt:lpstr>
      <vt:lpstr>Make a list of programs where authentication is required and what type of authentication happens</vt:lpstr>
      <vt:lpstr>Maintainability</vt:lpstr>
      <vt:lpstr>Indentation</vt:lpstr>
      <vt:lpstr>Comments</vt:lpstr>
      <vt:lpstr>Where are the comments?</vt:lpstr>
      <vt:lpstr>Activity 3/Homework</vt:lpstr>
      <vt:lpstr>Plenary</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2.3 Robust Programs Powerpoint</dc:title>
  <dc:creator>Jordane Gourley</dc:creator>
  <cp:lastModifiedBy>Jordane Gourley</cp:lastModifiedBy>
  <cp:revision>42</cp:revision>
  <dcterms:created xsi:type="dcterms:W3CDTF">2015-10-07T12:54:48Z</dcterms:created>
  <dcterms:modified xsi:type="dcterms:W3CDTF">2016-05-05T14:33:02Z</dcterms:modified>
</cp:coreProperties>
</file>